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9"/>
  </p:notesMasterIdLst>
  <p:handoutMasterIdLst>
    <p:handoutMasterId r:id="rId10"/>
  </p:handoutMasterIdLst>
  <p:sldIdLst>
    <p:sldId id="256" r:id="rId3"/>
    <p:sldId id="309" r:id="rId4"/>
    <p:sldId id="311" r:id="rId5"/>
    <p:sldId id="307" r:id="rId6"/>
    <p:sldId id="310" r:id="rId7"/>
    <p:sldId id="306" r:id="rId8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8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howGuides="1">
      <p:cViewPr varScale="1">
        <p:scale>
          <a:sx n="99" d="100"/>
          <a:sy n="99" d="100"/>
        </p:scale>
        <p:origin x="90" y="312"/>
      </p:cViewPr>
      <p:guideLst>
        <p:guide orient="horz" pos="216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E221E-83ED-4F6C-BA5F-3F9E6FDB6953}" type="datetimeFigureOut">
              <a:rPr lang="en-US"/>
              <a:t>8/25/2020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CBEF8-5CDE-472B-839B-B8BB0C881006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3289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53E5F-CE67-483C-A264-F17AC70E9CA2}" type="datetimeFigureOut">
              <a:rPr lang="en-US"/>
              <a:t>8/25/2020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98AFB-CB0D-4DFE-87B9-B4B0D0DE73C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2805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533400"/>
            <a:ext cx="5029200" cy="251460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2" y="3403600"/>
            <a:ext cx="5029201" cy="1397000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8/25/2020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4752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8/25/2020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8093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1412" y="533400"/>
            <a:ext cx="236220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5213" y="533400"/>
            <a:ext cx="7467599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8/25/2020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44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8/25/2020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915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4" y="533400"/>
            <a:ext cx="8686800" cy="2286000"/>
          </a:xfrm>
        </p:spPr>
        <p:txBody>
          <a:bodyPr anchor="b">
            <a:normAutofit/>
          </a:bodyPr>
          <a:lstStyle>
            <a:lvl1pPr algn="l">
              <a:defRPr sz="5400" b="1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3124200"/>
            <a:ext cx="8686800" cy="137160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8/25/2020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1331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8800"/>
            <a:ext cx="4251960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598" y="1828800"/>
            <a:ext cx="4251960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8/25/2020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3709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1828799"/>
            <a:ext cx="4251960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5213" y="2590800"/>
            <a:ext cx="4251960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00053" y="1828799"/>
            <a:ext cx="4251960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00053" y="2590800"/>
            <a:ext cx="4251960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8/25/2020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0784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8/25/2020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7158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8/25/2020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153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3" y="533400"/>
            <a:ext cx="586740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8/25/2020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1711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anchor="b">
            <a:noAutofit/>
          </a:bodyPr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65812" y="533400"/>
            <a:ext cx="5780173" cy="5791200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9608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8686801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2" y="1828800"/>
            <a:ext cx="8686801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2612" y="6155267"/>
            <a:ext cx="137160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E0FA9E5-6744-4841-888F-9E7CC0C2B7EC}" type="datetimeFigureOut">
              <a:rPr lang="en-US"/>
              <a:pPr/>
              <a:t>8/25/2020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5213" y="6155267"/>
            <a:ext cx="5653087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2812" y="6155267"/>
            <a:ext cx="12192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AEAE4A8-A6E5-453E-B946-FB774B73F48C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705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772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3444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0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6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92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pi@mpi-ultrasonics.com" TargetMode="External"/><Relationship Id="rId5" Type="http://schemas.openxmlformats.org/officeDocument/2006/relationships/hyperlink" Target="http://www.ultrasonicsworldgroup.com/" TargetMode="External"/><Relationship Id="rId4" Type="http://schemas.openxmlformats.org/officeDocument/2006/relationships/hyperlink" Target="http://www.ultrasonicmetallurgy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hyperlink" Target="mailto:mpi@mpi-ultrasonics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hyperlink" Target="mailto:mpi@mpi-ultrasonics.com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tiff"/><Relationship Id="rId4" Type="http://schemas.openxmlformats.org/officeDocument/2006/relationships/image" Target="../media/image12.t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4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0" Type="http://schemas.openxmlformats.org/officeDocument/2006/relationships/hyperlink" Target="mailto:mpi@mpi-ultrasonics.com" TargetMode="External"/><Relationship Id="rId4" Type="http://schemas.openxmlformats.org/officeDocument/2006/relationships/video" Target="../media/media2.mp4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mailto:mpi@mpi-ultrasonics.com" TargetMode="External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mpi@mpi-ultrasonics.com" TargetMode="External"/><Relationship Id="rId4" Type="http://schemas.openxmlformats.org/officeDocument/2006/relationships/hyperlink" Target="http://www.ultrasonicsworldgroup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9019" y="2060848"/>
            <a:ext cx="7117430" cy="1480194"/>
          </a:xfrm>
        </p:spPr>
        <p:txBody>
          <a:bodyPr>
            <a:normAutofit/>
          </a:bodyPr>
          <a:lstStyle/>
          <a:p>
            <a:r>
              <a:rPr lang="en-US" sz="4400" dirty="0"/>
              <a:t>Ultrasonic vibrations in metallurgy…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7160" y="3725903"/>
            <a:ext cx="5029201" cy="1397000"/>
          </a:xfrm>
        </p:spPr>
        <p:txBody>
          <a:bodyPr/>
          <a:lstStyle/>
          <a:p>
            <a:r>
              <a:rPr lang="en-US" dirty="0"/>
              <a:t>US Casting proposal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68" y="1"/>
            <a:ext cx="7159508" cy="156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369" y="-3432"/>
            <a:ext cx="5005456" cy="15705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30652" y="1532910"/>
            <a:ext cx="3506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dirty="0"/>
              <a:t>   </a:t>
            </a:r>
            <a:r>
              <a:rPr lang="pt-PT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www.UltrasonicMetallurgy.com</a:t>
            </a:r>
            <a:r>
              <a:rPr lang="pt-PT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967751"/>
            <a:ext cx="3857640" cy="884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gray">
          <a:xfrm>
            <a:off x="49850" y="5898416"/>
            <a:ext cx="19383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pt-PT" sz="1200" dirty="0"/>
              <a:t>MP Interconsulting</a:t>
            </a:r>
            <a:br>
              <a:rPr lang="pt-PT" sz="1200" dirty="0"/>
            </a:br>
            <a:r>
              <a:rPr lang="pt-PT" sz="1200" dirty="0"/>
              <a:t>Marais 36,</a:t>
            </a:r>
            <a:br>
              <a:rPr lang="pt-PT" sz="1200" dirty="0"/>
            </a:br>
            <a:r>
              <a:rPr lang="pt-PT" sz="1200" dirty="0"/>
              <a:t>2400 Le Locle, Switzerland</a:t>
            </a:r>
          </a:p>
          <a:p>
            <a:pPr defTabSz="801688">
              <a:defRPr/>
            </a:pPr>
            <a:r>
              <a:rPr lang="en-US" sz="1000" dirty="0">
                <a:solidFill>
                  <a:srgbClr val="000000"/>
                </a:solidFill>
                <a:hlinkClick r:id="rId5"/>
              </a:rPr>
              <a:t>www.UltrasonicsWorldGroup.com</a:t>
            </a:r>
            <a:endParaRPr lang="en-US" sz="100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221383" y="6021288"/>
            <a:ext cx="1928813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914400">
              <a:defRPr/>
            </a:pPr>
            <a:r>
              <a:rPr lang="pt-PT" sz="1050" b="1" dirty="0"/>
              <a:t>Phone: </a:t>
            </a:r>
            <a:r>
              <a:rPr lang="pt-PT" sz="1050" dirty="0"/>
              <a:t>+41-32-9314045 </a:t>
            </a:r>
          </a:p>
          <a:p>
            <a:pPr defTabSz="914400">
              <a:defRPr/>
            </a:pPr>
            <a:r>
              <a:rPr lang="pt-PT" sz="1050" b="1" dirty="0"/>
              <a:t>Fax:      </a:t>
            </a:r>
            <a:r>
              <a:rPr lang="pt-PT" sz="1050" dirty="0"/>
              <a:t>+41-32-9314079</a:t>
            </a:r>
          </a:p>
          <a:p>
            <a:pPr defTabSz="914400">
              <a:defRPr/>
            </a:pPr>
            <a:r>
              <a:rPr lang="pt-PT" sz="1050" dirty="0"/>
              <a:t>www.mpi-ultrasonics.com </a:t>
            </a:r>
          </a:p>
          <a:p>
            <a:pPr defTabSz="914400">
              <a:defRPr/>
            </a:pPr>
            <a:r>
              <a:rPr lang="pt-PT" sz="1050" dirty="0">
                <a:hlinkClick r:id="rId6"/>
              </a:rPr>
              <a:t>mpi@mpi-ultrasonics.com</a:t>
            </a:r>
            <a:r>
              <a:rPr lang="pt-PT" sz="1050" dirty="0"/>
              <a:t> </a:t>
            </a:r>
          </a:p>
          <a:p>
            <a:pPr defTabSz="914400">
              <a:defRPr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93259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gray">
          <a:xfrm>
            <a:off x="0" y="6544445"/>
            <a:ext cx="55181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en-US" sz="1200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©2001-20 MP </a:t>
            </a:r>
            <a:r>
              <a:rPr lang="en-US" sz="1200" dirty="0" err="1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Interconsulting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200" u="sng" dirty="0">
                <a:solidFill>
                  <a:schemeClr val="bg1">
                    <a:lumMod val="10000"/>
                  </a:schemeClr>
                </a:solidFill>
                <a:hlinkClick r:id="rId2"/>
              </a:rPr>
              <a:t>mpi@mpi-ultrasonics.com</a:t>
            </a:r>
            <a:r>
              <a:rPr lang="en-US" sz="1200" u="sng" dirty="0">
                <a:solidFill>
                  <a:schemeClr val="bg1">
                    <a:lumMod val="10000"/>
                  </a:schemeClr>
                </a:solidFill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6931" y="0"/>
            <a:ext cx="1721894" cy="54026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1047"/>
            <a:ext cx="5780520" cy="5820068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8546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Ultrasonic System + Lift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31393E90-4FA3-4E7F-9B4B-69BF92FA1A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886" y="2845139"/>
            <a:ext cx="5611097" cy="364649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9598" y="85466"/>
            <a:ext cx="2474340" cy="6406167"/>
          </a:xfrm>
          <a:prstGeom prst="rect">
            <a:avLst/>
          </a:prstGeom>
        </p:spPr>
      </p:pic>
      <p:pic>
        <p:nvPicPr>
          <p:cNvPr id="17" name="Imagem 16" descr="Uma imagem com colorido, de cor, jovem, ar&#10;&#10;Descrição gerada automaticamente">
            <a:extLst>
              <a:ext uri="{FF2B5EF4-FFF2-40B4-BE49-F238E27FC236}">
                <a16:creationId xmlns:a16="http://schemas.microsoft.com/office/drawing/2014/main" id="{D8A02528-B578-4624-B2D1-47CD9B7F68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938" y="915983"/>
            <a:ext cx="3874887" cy="192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75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6931" y="0"/>
            <a:ext cx="1721894" cy="540265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F4DE80B8-C357-4B3D-9507-E39D3EFE52FF}"/>
              </a:ext>
            </a:extLst>
          </p:cNvPr>
          <p:cNvGrpSpPr/>
          <p:nvPr/>
        </p:nvGrpSpPr>
        <p:grpSpPr>
          <a:xfrm>
            <a:off x="7462564" y="1024346"/>
            <a:ext cx="4019863" cy="5033745"/>
            <a:chOff x="4798268" y="533046"/>
            <a:chExt cx="4019863" cy="5033745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5110E036-F98C-442E-A2B4-D49B76D86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73"/>
            <a:stretch/>
          </p:blipFill>
          <p:spPr>
            <a:xfrm>
              <a:off x="4798268" y="533046"/>
              <a:ext cx="3863262" cy="5033745"/>
            </a:xfrm>
            <a:prstGeom prst="rect">
              <a:avLst/>
            </a:prstGeom>
          </p:spPr>
        </p:pic>
        <p:sp>
          <p:nvSpPr>
            <p:cNvPr id="4" name="Arco 3">
              <a:extLst>
                <a:ext uri="{FF2B5EF4-FFF2-40B4-BE49-F238E27FC236}">
                  <a16:creationId xmlns:a16="http://schemas.microsoft.com/office/drawing/2014/main" id="{A0C4BE39-F6B7-48D5-BC89-1C3A69D524A2}"/>
                </a:ext>
              </a:extLst>
            </p:cNvPr>
            <p:cNvSpPr/>
            <p:nvPr/>
          </p:nvSpPr>
          <p:spPr>
            <a:xfrm>
              <a:off x="6729899" y="764704"/>
              <a:ext cx="2088232" cy="1944216"/>
            </a:xfrm>
            <a:prstGeom prst="arc">
              <a:avLst>
                <a:gd name="adj1" fmla="val 16200000"/>
                <a:gd name="adj2" fmla="val 5141362"/>
              </a:avLst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D48D622-6408-44DD-8D20-4F6B23E92D9F}"/>
              </a:ext>
            </a:extLst>
          </p:cNvPr>
          <p:cNvGrpSpPr/>
          <p:nvPr/>
        </p:nvGrpSpPr>
        <p:grpSpPr>
          <a:xfrm>
            <a:off x="1000824" y="44624"/>
            <a:ext cx="3824816" cy="4729009"/>
            <a:chOff x="549796" y="540265"/>
            <a:chExt cx="3824816" cy="4729009"/>
          </a:xfrm>
        </p:grpSpPr>
        <p:pic>
          <p:nvPicPr>
            <p:cNvPr id="3" name="Imagem 2" descr="Uma imagem com brinquedo&#10;&#10;Descrição gerada automaticamente">
              <a:extLst>
                <a:ext uri="{FF2B5EF4-FFF2-40B4-BE49-F238E27FC236}">
                  <a16:creationId xmlns:a16="http://schemas.microsoft.com/office/drawing/2014/main" id="{4A816C83-1000-451E-944F-17DBF5C31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96" y="540265"/>
              <a:ext cx="3824816" cy="4729009"/>
            </a:xfrm>
            <a:prstGeom prst="rect">
              <a:avLst/>
            </a:prstGeom>
          </p:spPr>
        </p:pic>
        <p:cxnSp>
          <p:nvCxnSpPr>
            <p:cNvPr id="9" name="Conexão reta unidirecional 8">
              <a:extLst>
                <a:ext uri="{FF2B5EF4-FFF2-40B4-BE49-F238E27FC236}">
                  <a16:creationId xmlns:a16="http://schemas.microsoft.com/office/drawing/2014/main" id="{58CD0C79-1DE5-4AFE-ACA8-451B522440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45940" y="3429000"/>
              <a:ext cx="0" cy="1215721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Imagem 13" descr="Uma imagem com texto, mapa&#10;&#10;Descrição gerada automaticamente">
            <a:extLst>
              <a:ext uri="{FF2B5EF4-FFF2-40B4-BE49-F238E27FC236}">
                <a16:creationId xmlns:a16="http://schemas.microsoft.com/office/drawing/2014/main" id="{8C688424-24BF-4B9E-B94F-445DC78226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79" b="48859"/>
          <a:stretch/>
        </p:blipFill>
        <p:spPr>
          <a:xfrm>
            <a:off x="117748" y="4193045"/>
            <a:ext cx="3600394" cy="2530787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D7B696DA-95D5-4DD8-B68A-8A73329E12CC}"/>
              </a:ext>
            </a:extLst>
          </p:cNvPr>
          <p:cNvGrpSpPr/>
          <p:nvPr/>
        </p:nvGrpSpPr>
        <p:grpSpPr>
          <a:xfrm>
            <a:off x="4209616" y="2258394"/>
            <a:ext cx="3312368" cy="4298263"/>
            <a:chOff x="4211696" y="2149485"/>
            <a:chExt cx="3312368" cy="4298263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71197EA6-6C61-4503-A7AF-8722DBEB8756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8" r="71244"/>
            <a:stretch/>
          </p:blipFill>
          <p:spPr>
            <a:xfrm>
              <a:off x="4845274" y="2149485"/>
              <a:ext cx="1830909" cy="2382298"/>
            </a:xfrm>
            <a:prstGeom prst="rect">
              <a:avLst/>
            </a:prstGeom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0329D0BA-8CD3-4E85-9369-363460087BE7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63"/>
            <a:stretch/>
          </p:blipFill>
          <p:spPr>
            <a:xfrm>
              <a:off x="4653231" y="4105461"/>
              <a:ext cx="2429298" cy="1952630"/>
            </a:xfrm>
            <a:prstGeom prst="rect">
              <a:avLst/>
            </a:prstGeom>
          </p:spPr>
        </p:pic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CBDB8AA1-21BB-43B7-A715-F889E46EF77D}"/>
                </a:ext>
              </a:extLst>
            </p:cNvPr>
            <p:cNvSpPr/>
            <p:nvPr/>
          </p:nvSpPr>
          <p:spPr>
            <a:xfrm>
              <a:off x="4211696" y="5986083"/>
              <a:ext cx="33123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Spatial distribution of acoustic flow from the transducer radial sonication of </a:t>
              </a:r>
              <a:r>
                <a:rPr lang="en-US" sz="1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SiAlON</a:t>
              </a:r>
              <a:r>
                <a:rPr lang="en-US" sz="1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tube.</a:t>
              </a:r>
              <a:endParaRPr lang="pt-PT" sz="1200" dirty="0"/>
            </a:p>
          </p:txBody>
        </p:sp>
      </p:grpSp>
      <p:sp>
        <p:nvSpPr>
          <p:cNvPr id="20" name="Rectangle 4">
            <a:extLst>
              <a:ext uri="{FF2B5EF4-FFF2-40B4-BE49-F238E27FC236}">
                <a16:creationId xmlns:a16="http://schemas.microsoft.com/office/drawing/2014/main" id="{5745C03C-7193-4DAE-A424-2F85876DB88E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6544445"/>
            <a:ext cx="55181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en-US" sz="1200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©2001-20 MP </a:t>
            </a:r>
            <a:r>
              <a:rPr lang="en-US" sz="1200" dirty="0" err="1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Interconsulting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200" u="sng" dirty="0">
                <a:solidFill>
                  <a:schemeClr val="bg1">
                    <a:lumMod val="10000"/>
                  </a:schemeClr>
                </a:solidFill>
                <a:hlinkClick r:id="rId7"/>
              </a:rPr>
              <a:t>mpi@mpi-ultrasonics.com</a:t>
            </a:r>
            <a:r>
              <a:rPr lang="en-US" sz="1200" u="sng" dirty="0">
                <a:solidFill>
                  <a:schemeClr val="bg1">
                    <a:lumMod val="1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7680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6931" y="0"/>
            <a:ext cx="1721894" cy="540265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31ADCDAB-519B-405C-908A-5BBFB09C3501}"/>
              </a:ext>
            </a:extLst>
          </p:cNvPr>
          <p:cNvSpPr txBox="1"/>
          <p:nvPr/>
        </p:nvSpPr>
        <p:spPr>
          <a:xfrm>
            <a:off x="0" y="8546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Ultrasonic System + Lift</a:t>
            </a:r>
          </a:p>
        </p:txBody>
      </p:sp>
      <p:pic>
        <p:nvPicPr>
          <p:cNvPr id="3" name="20200206_161612">
            <a:hlinkClick r:id="" action="ppaction://media"/>
            <a:extLst>
              <a:ext uri="{FF2B5EF4-FFF2-40B4-BE49-F238E27FC236}">
                <a16:creationId xmlns:a16="http://schemas.microsoft.com/office/drawing/2014/main" id="{FEB0C953-A4DE-4900-AA45-D220B258BF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7963" t="5296" b="4776"/>
          <a:stretch/>
        </p:blipFill>
        <p:spPr>
          <a:xfrm>
            <a:off x="4584668" y="461013"/>
            <a:ext cx="3328927" cy="5782515"/>
          </a:xfrm>
          <a:prstGeom prst="rect">
            <a:avLst/>
          </a:prstGeom>
        </p:spPr>
      </p:pic>
      <p:pic>
        <p:nvPicPr>
          <p:cNvPr id="6" name="20200206_161840">
            <a:hlinkClick r:id="" action="ppaction://media"/>
            <a:extLst>
              <a:ext uri="{FF2B5EF4-FFF2-40B4-BE49-F238E27FC236}">
                <a16:creationId xmlns:a16="http://schemas.microsoft.com/office/drawing/2014/main" id="{6F8BD576-FF0C-4735-BA5E-D278B3F1BCA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t="9450" b="6232"/>
          <a:stretch/>
        </p:blipFill>
        <p:spPr>
          <a:xfrm>
            <a:off x="8030906" y="454797"/>
            <a:ext cx="3857625" cy="5782515"/>
          </a:xfrm>
          <a:prstGeom prst="rect">
            <a:avLst/>
          </a:prstGeom>
        </p:spPr>
      </p:pic>
      <p:pic>
        <p:nvPicPr>
          <p:cNvPr id="13" name="Imagem 12" descr="Uma imagem com interior, armário, cozinha, mesa&#10;&#10;Descrição gerada automaticamente">
            <a:extLst>
              <a:ext uri="{FF2B5EF4-FFF2-40B4-BE49-F238E27FC236}">
                <a16:creationId xmlns:a16="http://schemas.microsoft.com/office/drawing/2014/main" id="{E967E653-2EBC-4A44-BA75-1F3287919A0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/>
          <a:stretch/>
        </p:blipFill>
        <p:spPr>
          <a:xfrm>
            <a:off x="909836" y="446030"/>
            <a:ext cx="3528392" cy="5791282"/>
          </a:xfrm>
          <a:prstGeom prst="rect">
            <a:avLst/>
          </a:prstGeom>
        </p:spPr>
      </p:pic>
      <p:sp>
        <p:nvSpPr>
          <p:cNvPr id="29" name="Rectangle 4">
            <a:extLst>
              <a:ext uri="{FF2B5EF4-FFF2-40B4-BE49-F238E27FC236}">
                <a16:creationId xmlns:a16="http://schemas.microsoft.com/office/drawing/2014/main" id="{860DFE2F-787A-4D40-A837-DEF6FCE7D09C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6544445"/>
            <a:ext cx="55181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en-US" sz="1200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©2001-20 MP </a:t>
            </a:r>
            <a:r>
              <a:rPr lang="en-US" sz="1200" dirty="0" err="1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Interconsulting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200" u="sng" dirty="0">
                <a:solidFill>
                  <a:schemeClr val="bg1">
                    <a:lumMod val="10000"/>
                  </a:schemeClr>
                </a:solidFill>
                <a:hlinkClick r:id="rId10"/>
              </a:rPr>
              <a:t>mpi@mpi-ultrasonics.com</a:t>
            </a:r>
            <a:r>
              <a:rPr lang="en-US" sz="1200" u="sng" dirty="0">
                <a:solidFill>
                  <a:schemeClr val="bg1">
                    <a:lumMod val="1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2603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6931" y="0"/>
            <a:ext cx="1721894" cy="540265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4725D347-1903-4FBF-B72F-51C1A2AEBE6B}"/>
              </a:ext>
            </a:extLst>
          </p:cNvPr>
          <p:cNvGrpSpPr/>
          <p:nvPr/>
        </p:nvGrpSpPr>
        <p:grpSpPr>
          <a:xfrm>
            <a:off x="45160" y="267569"/>
            <a:ext cx="5904656" cy="6248400"/>
            <a:chOff x="45160" y="267569"/>
            <a:chExt cx="5904656" cy="6248400"/>
          </a:xfrm>
        </p:grpSpPr>
        <p:pic>
          <p:nvPicPr>
            <p:cNvPr id="5" name="Imagem 4" descr="Uma imagem com janela, interior, mesa, computador&#10;&#10;Descrição gerada automaticamente">
              <a:extLst>
                <a:ext uri="{FF2B5EF4-FFF2-40B4-BE49-F238E27FC236}">
                  <a16:creationId xmlns:a16="http://schemas.microsoft.com/office/drawing/2014/main" id="{0D350749-3093-41C6-A055-6EA70DD4EF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01" r="4325"/>
            <a:stretch/>
          </p:blipFill>
          <p:spPr>
            <a:xfrm>
              <a:off x="45160" y="267569"/>
              <a:ext cx="5904656" cy="6248400"/>
            </a:xfrm>
            <a:prstGeom prst="rect">
              <a:avLst/>
            </a:prstGeom>
          </p:spPr>
        </p:pic>
        <p:pic>
          <p:nvPicPr>
            <p:cNvPr id="4" name="Imagem 3" descr="Uma imagem com sentado, mesa, alimentação, piza&#10;&#10;Descrição gerada automaticamente">
              <a:extLst>
                <a:ext uri="{FF2B5EF4-FFF2-40B4-BE49-F238E27FC236}">
                  <a16:creationId xmlns:a16="http://schemas.microsoft.com/office/drawing/2014/main" id="{CBAC4968-7774-492B-98B3-48F3BFA1F0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903"/>
            <a:stretch/>
          </p:blipFill>
          <p:spPr>
            <a:xfrm>
              <a:off x="2061384" y="1124744"/>
              <a:ext cx="3888432" cy="334837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Fluxograma: Conexão 5">
              <a:extLst>
                <a:ext uri="{FF2B5EF4-FFF2-40B4-BE49-F238E27FC236}">
                  <a16:creationId xmlns:a16="http://schemas.microsoft.com/office/drawing/2014/main" id="{3C988A30-DFF0-4C73-813D-568AD5595F87}"/>
                </a:ext>
              </a:extLst>
            </p:cNvPr>
            <p:cNvSpPr/>
            <p:nvPr/>
          </p:nvSpPr>
          <p:spPr>
            <a:xfrm>
              <a:off x="798252" y="4221088"/>
              <a:ext cx="1008112" cy="360040"/>
            </a:xfrm>
            <a:prstGeom prst="flowChartConnector">
              <a:avLst/>
            </a:prstGeom>
            <a:solidFill>
              <a:schemeClr val="accent1">
                <a:alpha val="49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9" name="Fluxograma: Conexão 8">
              <a:extLst>
                <a:ext uri="{FF2B5EF4-FFF2-40B4-BE49-F238E27FC236}">
                  <a16:creationId xmlns:a16="http://schemas.microsoft.com/office/drawing/2014/main" id="{51E0E2D1-C655-419D-BA12-48F208A02DCD}"/>
                </a:ext>
              </a:extLst>
            </p:cNvPr>
            <p:cNvSpPr/>
            <p:nvPr/>
          </p:nvSpPr>
          <p:spPr>
            <a:xfrm>
              <a:off x="2133972" y="1196752"/>
              <a:ext cx="3744416" cy="3168352"/>
            </a:xfrm>
            <a:prstGeom prst="flowChartConnector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11" name="Conexão reta unidirecional 10">
              <a:extLst>
                <a:ext uri="{FF2B5EF4-FFF2-40B4-BE49-F238E27FC236}">
                  <a16:creationId xmlns:a16="http://schemas.microsoft.com/office/drawing/2014/main" id="{4028D680-C0B8-4467-9E21-40D8E511D1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8668" y="2286247"/>
              <a:ext cx="1217312" cy="1973430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xão reta unidirecional 12">
              <a:extLst>
                <a:ext uri="{FF2B5EF4-FFF2-40B4-BE49-F238E27FC236}">
                  <a16:creationId xmlns:a16="http://schemas.microsoft.com/office/drawing/2014/main" id="{B120179C-D51F-406A-B28E-DB1CC184A6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52728" y="4393580"/>
              <a:ext cx="2369860" cy="208013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DF461EF2-7F6B-4233-A7BA-5831F70EBCA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811" y="1196752"/>
            <a:ext cx="4247882" cy="2362002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C09741BF-66EB-49C8-9A8C-B17BE22F9D9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196" y="1974941"/>
            <a:ext cx="4247882" cy="23616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2A10CB4D-6233-499B-97EB-06EA428F1EB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564" y="2761182"/>
            <a:ext cx="4247882" cy="2232248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9A891D91-17CB-447C-85F2-7EC12151D502}"/>
              </a:ext>
            </a:extLst>
          </p:cNvPr>
          <p:cNvSpPr txBox="1"/>
          <p:nvPr/>
        </p:nvSpPr>
        <p:spPr>
          <a:xfrm>
            <a:off x="6051810" y="679817"/>
            <a:ext cx="3643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MPI </a:t>
            </a:r>
            <a:r>
              <a:rPr lang="pt-PT" dirty="0" err="1"/>
              <a:t>dedicated</a:t>
            </a:r>
            <a:r>
              <a:rPr lang="pt-PT" dirty="0"/>
              <a:t> Software </a:t>
            </a:r>
            <a:r>
              <a:rPr lang="pt-PT" dirty="0" err="1"/>
              <a:t>Control</a:t>
            </a:r>
            <a:endParaRPr lang="pt-PT" dirty="0"/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2729058C-2A6F-4319-9617-96C5E91FB14C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6544445"/>
            <a:ext cx="55181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en-US" sz="1200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©2001-20 MP </a:t>
            </a:r>
            <a:r>
              <a:rPr lang="en-US" sz="1200" dirty="0" err="1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Interconsulting</a:t>
            </a:r>
            <a:r>
              <a:rPr lang="en-US" sz="12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200" u="sng" dirty="0">
                <a:solidFill>
                  <a:schemeClr val="bg1">
                    <a:lumMod val="10000"/>
                  </a:schemeClr>
                </a:solidFill>
                <a:hlinkClick r:id="rId8"/>
              </a:rPr>
              <a:t>mpi@mpi-ultrasonics.com</a:t>
            </a:r>
            <a:r>
              <a:rPr lang="en-US" sz="1200" u="sng" dirty="0">
                <a:solidFill>
                  <a:schemeClr val="bg1">
                    <a:lumMod val="1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588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9019" y="2060848"/>
            <a:ext cx="7117430" cy="1480194"/>
          </a:xfrm>
        </p:spPr>
        <p:txBody>
          <a:bodyPr>
            <a:normAutofit/>
          </a:bodyPr>
          <a:lstStyle/>
          <a:p>
            <a:r>
              <a:rPr lang="en-US" sz="4400" dirty="0"/>
              <a:t>Thank You.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68" y="1"/>
            <a:ext cx="7159508" cy="156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369" y="-3432"/>
            <a:ext cx="5005456" cy="15705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30652" y="1532910"/>
            <a:ext cx="377507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dirty="0"/>
              <a:t>   </a:t>
            </a:r>
            <a:r>
              <a:rPr lang="pt-PT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www.UltrasonicMetallurgy.com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967751"/>
            <a:ext cx="3857640" cy="884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gray">
          <a:xfrm>
            <a:off x="49850" y="5898416"/>
            <a:ext cx="19383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pt-PT" sz="1200" dirty="0"/>
              <a:t>MP Interconsulting</a:t>
            </a:r>
            <a:br>
              <a:rPr lang="pt-PT" sz="1200" dirty="0"/>
            </a:br>
            <a:r>
              <a:rPr lang="pt-PT" sz="1200" dirty="0"/>
              <a:t>Marais 36,</a:t>
            </a:r>
            <a:br>
              <a:rPr lang="pt-PT" sz="1200" dirty="0"/>
            </a:br>
            <a:r>
              <a:rPr lang="pt-PT" sz="1200" dirty="0"/>
              <a:t>2400 Le Locle, Switzerland</a:t>
            </a:r>
          </a:p>
          <a:p>
            <a:pPr defTabSz="801688">
              <a:defRPr/>
            </a:pPr>
            <a:r>
              <a:rPr lang="en-US" sz="1000" dirty="0">
                <a:solidFill>
                  <a:srgbClr val="000000"/>
                </a:solidFill>
                <a:hlinkClick r:id="rId4"/>
              </a:rPr>
              <a:t>www.UltrasonicsWorldGroup.com</a:t>
            </a:r>
            <a:endParaRPr lang="en-US" sz="100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221383" y="6021288"/>
            <a:ext cx="1928813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914400">
              <a:defRPr/>
            </a:pPr>
            <a:r>
              <a:rPr lang="pt-PT" sz="1050" b="1" dirty="0"/>
              <a:t>Phone: </a:t>
            </a:r>
            <a:r>
              <a:rPr lang="pt-PT" sz="1050" dirty="0"/>
              <a:t>+41-32-9314045 </a:t>
            </a:r>
          </a:p>
          <a:p>
            <a:pPr defTabSz="914400">
              <a:defRPr/>
            </a:pPr>
            <a:r>
              <a:rPr lang="pt-PT" sz="1050" b="1" dirty="0"/>
              <a:t>Fax:      </a:t>
            </a:r>
            <a:r>
              <a:rPr lang="pt-PT" sz="1050" dirty="0"/>
              <a:t>+41-32-9314079</a:t>
            </a:r>
          </a:p>
          <a:p>
            <a:pPr defTabSz="914400">
              <a:defRPr/>
            </a:pPr>
            <a:r>
              <a:rPr lang="pt-PT" sz="1050" dirty="0"/>
              <a:t>www.mpi-ultrasonics.com </a:t>
            </a:r>
          </a:p>
          <a:p>
            <a:pPr defTabSz="914400">
              <a:defRPr/>
            </a:pPr>
            <a:r>
              <a:rPr lang="pt-PT" sz="1050" dirty="0">
                <a:hlinkClick r:id="rId5"/>
              </a:rPr>
              <a:t>mpi@mpi-ultrasonics.com</a:t>
            </a:r>
            <a:r>
              <a:rPr lang="pt-PT" sz="1050" dirty="0"/>
              <a:t> </a:t>
            </a:r>
          </a:p>
          <a:p>
            <a:pPr defTabSz="914400">
              <a:defRPr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43150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usiness Contrast 16x9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C11988B-3E16-461A-AA6B-73F3FD03C527}">
  <we:reference id="wa104051163" version="1.2.0.0" store="en-us" storeType="OMEX"/>
  <we:alternateReferences>
    <we:reference id="WA104051163" version="1.2.0.0" store="WA1040511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2D0870B-5333-4B89-B14A-85A8EA464D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 contrast presentation (widescreen)</Template>
  <TotalTime>0</TotalTime>
  <Words>159</Words>
  <Application>Microsoft Office PowerPoint</Application>
  <PresentationFormat>Personalizados</PresentationFormat>
  <Paragraphs>25</Paragraphs>
  <Slides>6</Slides>
  <Notes>0</Notes>
  <HiddenSlides>0</HiddenSlides>
  <MMClips>2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6</vt:i4>
      </vt:variant>
    </vt:vector>
  </HeadingPairs>
  <TitlesOfParts>
    <vt:vector size="10" baseType="lpstr">
      <vt:lpstr>Arial</vt:lpstr>
      <vt:lpstr>Franklin Gothic Medium</vt:lpstr>
      <vt:lpstr>Times New Roman</vt:lpstr>
      <vt:lpstr>Business Contrast 16x9</vt:lpstr>
      <vt:lpstr>Ultrasonic vibrations in metallurgy…</vt:lpstr>
      <vt:lpstr>Apresentação do PowerPoint</vt:lpstr>
      <vt:lpstr>Apresentação do PowerPoint</vt:lpstr>
      <vt:lpstr>Apresentação do PowerPoint</vt:lpstr>
      <vt:lpstr>Apresentação do PowerPoint</vt:lpstr>
      <vt:lpstr>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2013-05-02T07:23:28Z</dcterms:created>
  <dcterms:modified xsi:type="dcterms:W3CDTF">2020-08-25T14:15:52Z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TC028952669991</vt:lpwstr>
  </property>
</Properties>
</file>